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4" r:id="rId2"/>
    <p:sldId id="256" r:id="rId3"/>
    <p:sldId id="257" r:id="rId4"/>
    <p:sldId id="265" r:id="rId5"/>
    <p:sldId id="258" r:id="rId6"/>
    <p:sldId id="259" r:id="rId7"/>
    <p:sldId id="268" r:id="rId8"/>
    <p:sldId id="260" r:id="rId9"/>
    <p:sldId id="261" r:id="rId10"/>
    <p:sldId id="262" r:id="rId11"/>
    <p:sldId id="269" r:id="rId12"/>
    <p:sldId id="263" r:id="rId13"/>
    <p:sldId id="266" r:id="rId14"/>
    <p:sldId id="267" r:id="rId15"/>
    <p:sldId id="270" r:id="rId16"/>
  </p:sldIdLst>
  <p:sldSz cx="10080625" cy="7559675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559" autoAdjust="0"/>
    <p:restoredTop sz="86364" autoAdjust="0"/>
  </p:normalViewPr>
  <p:slideViewPr>
    <p:cSldViewPr>
      <p:cViewPr varScale="1">
        <p:scale>
          <a:sx n="63" d="100"/>
          <a:sy n="63" d="100"/>
        </p:scale>
        <p:origin x="-62" y="-384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252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k-SK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dátumu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k-SK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äty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k-SK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čísla snímky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BC3F46F-ABA8-4FC1-BB36-5B59D190AC8B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sk-SK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664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sk-SK"/>
          </a:p>
        </p:txBody>
      </p:sp>
      <p:sp>
        <p:nvSpPr>
          <p:cNvPr id="4" name="Zástupný symbol hlavičky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5" name="Zástupný symbol dátumu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symbol päty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4732699-FA24-4D47-B9C4-5DD244C99089}" type="slidenum">
              <a:rPr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4163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sk-SK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4450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1170000" y="5086440"/>
            <a:ext cx="5229000" cy="4107240"/>
          </a:xfrm>
        </p:spPr>
        <p:txBody>
          <a:bodyPr>
            <a:spAutoFit/>
          </a:bodyPr>
          <a:lstStyle/>
          <a:p>
            <a:endParaRPr lang="sk-SK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4732699-FA24-4D47-B9C4-5DD244C99089}" type="slidenum">
              <a:rPr lang="sk-SK" smtClean="0"/>
              <a:pPr lvl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92852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4732699-FA24-4D47-B9C4-5DD244C99089}" type="slidenum">
              <a:rPr lang="sk-SK" smtClean="0"/>
              <a:pPr lvl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2424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49774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526814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3139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949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872711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47513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94327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45553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8320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763802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29190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sk-SK"/>
          </a:p>
        </p:txBody>
      </p:sp>
      <p:sp>
        <p:nvSpPr>
          <p:cNvPr id="3" name="Zástupný symbol textu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480" cy="49370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sk-SK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sk-SK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sk-SK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sk-SK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725039" y="7076880"/>
            <a:ext cx="9354959" cy="9648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sk-SK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987919" y="7289279"/>
            <a:ext cx="8092079" cy="9648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sk-SK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sk-SK" sz="2400" b="1" i="1" u="none" strike="noStrike">
          <a:ln>
            <a:noFill/>
          </a:ln>
          <a:solidFill>
            <a:srgbClr val="FF9966"/>
          </a:solidFill>
          <a:latin typeface="Albany" pitchFamily="34"/>
          <a:ea typeface="Arial Unicode MS" pitchFamily="2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sk-SK" sz="2400" b="0" i="0" u="none" strike="noStrike">
          <a:ln>
            <a:noFill/>
          </a:ln>
          <a:solidFill>
            <a:srgbClr val="E6E6E6"/>
          </a:solidFill>
          <a:latin typeface="Thorndale" pitchFamily="18"/>
          <a:ea typeface="Arial Unicode MS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izovalinkapomoci.sk/" TargetMode="External"/><Relationship Id="rId2" Type="http://schemas.openxmlformats.org/officeDocument/2006/relationships/hyperlink" Target="http://www.ipcko.s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848" y="5364013"/>
            <a:ext cx="8567738" cy="1501775"/>
          </a:xfrm>
        </p:spPr>
        <p:txBody>
          <a:bodyPr/>
          <a:lstStyle/>
          <a:p>
            <a:pPr algn="r">
              <a:buNone/>
            </a:pPr>
            <a:r>
              <a:rPr sz="2400" b="0" i="0" cap="none" smtClean="0"/>
              <a:t/>
            </a:r>
            <a:br>
              <a:rPr sz="2400" b="0" i="0" cap="none" smtClean="0"/>
            </a:br>
            <a:r>
              <a:rPr sz="2400" b="0" i="0" cap="none" smtClean="0"/>
              <a:t/>
            </a:r>
            <a:br>
              <a:rPr sz="2400" b="0" i="0" cap="none" smtClean="0"/>
            </a:br>
            <a:r>
              <a:rPr lang="sk-SK" sz="2400" b="0" i="0" cap="none" dirty="0" smtClean="0"/>
              <a:t>PhDr</a:t>
            </a:r>
            <a:r>
              <a:rPr lang="sk-SK" sz="2400" b="0" i="0" cap="none" dirty="0" smtClean="0"/>
              <a:t>. Anton Sojčák</a:t>
            </a:r>
            <a:r>
              <a:rPr lang="sk-SK" sz="2400" b="0" i="0" cap="none" dirty="0"/>
              <a:t/>
            </a:r>
            <a:br>
              <a:rPr lang="sk-SK" sz="2400" b="0" i="0" cap="none" dirty="0"/>
            </a:br>
            <a:r>
              <a:rPr lang="sk-SK" sz="2400" b="0" i="0" cap="none" dirty="0" smtClean="0"/>
              <a:t>  Mgr</a:t>
            </a:r>
            <a:r>
              <a:rPr lang="sk-SK" sz="2400" b="0" i="0" cap="none" dirty="0" smtClean="0"/>
              <a:t>. Anna Synáková</a:t>
            </a:r>
            <a:endParaRPr lang="sk-SK" sz="2400" b="0" i="0" cap="none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>
          <a:xfrm>
            <a:off x="796925" y="0"/>
            <a:ext cx="8567738" cy="899517"/>
          </a:xfrm>
        </p:spPr>
        <p:txBody>
          <a:bodyPr/>
          <a:lstStyle/>
          <a:p>
            <a:pPr algn="ctr"/>
            <a:r>
              <a:rPr lang="sk-SK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Emócie – Nemusíme sa ich báť</a:t>
            </a:r>
          </a:p>
        </p:txBody>
      </p:sp>
      <p:pic>
        <p:nvPicPr>
          <p:cNvPr id="3" name="Obrázok 2" descr="SÃºvisiaci obrÃ¡zok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1960" y="1331565"/>
            <a:ext cx="5832648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87501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None/>
            </a:pP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40879" y="1403574"/>
            <a:ext cx="8772480" cy="5496546"/>
          </a:xfrm>
        </p:spPr>
        <p:txBody>
          <a:bodyPr/>
          <a:lstStyle/>
          <a:p>
            <a:r>
              <a:rPr sz="4400" smtClean="0">
                <a:solidFill>
                  <a:srgbClr val="FF0000"/>
                </a:solidFill>
              </a:rPr>
              <a:t>Uvedomiť si, že ak nedokážem sám vyriešiť situáciu, ktorá prináša  napätie, vždy sú okolo mňa ľudia, ktorí mi v tom môžu pomôcť.</a:t>
            </a:r>
          </a:p>
          <a:p>
            <a:endParaRPr lang="sk-SK" dirty="0" smtClean="0"/>
          </a:p>
        </p:txBody>
      </p:sp>
      <p:pic>
        <p:nvPicPr>
          <p:cNvPr id="1028" name="Picture 4" descr="D:\Dokumenty\desktop\350x250x102757238.jpg.pagespeed.ic_.TgopOXycJ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1816" y="4254681"/>
            <a:ext cx="4114795" cy="27350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6856220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800" dirty="0" smtClean="0">
                <a:solidFill>
                  <a:srgbClr val="FF0000"/>
                </a:solidFill>
              </a:rPr>
              <a:t>Kto vám môže pomôcť?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6000" lvl="1" indent="0">
              <a:buNone/>
            </a:pPr>
            <a:r>
              <a:rPr sz="4000" smtClean="0">
                <a:solidFill>
                  <a:srgbClr val="FFC000"/>
                </a:solidFill>
              </a:rPr>
              <a:t>Spolužiaci</a:t>
            </a:r>
          </a:p>
          <a:p>
            <a:pPr marL="576000" lvl="1" indent="0">
              <a:buNone/>
            </a:pPr>
            <a:r>
              <a:rPr sz="4000" smtClean="0">
                <a:solidFill>
                  <a:srgbClr val="FFC000"/>
                </a:solidFill>
              </a:rPr>
              <a:t>Kamaráti</a:t>
            </a:r>
          </a:p>
          <a:p>
            <a:pPr marL="576000" lvl="1" indent="0">
              <a:buNone/>
            </a:pPr>
            <a:r>
              <a:rPr sz="4000" smtClean="0">
                <a:solidFill>
                  <a:srgbClr val="FFC000"/>
                </a:solidFill>
              </a:rPr>
              <a:t>Rodičia</a:t>
            </a:r>
          </a:p>
          <a:p>
            <a:pPr marL="576000" lvl="1" indent="0">
              <a:buNone/>
            </a:pPr>
            <a:r>
              <a:rPr sz="4000" smtClean="0">
                <a:solidFill>
                  <a:srgbClr val="FFC000"/>
                </a:solidFill>
              </a:rPr>
              <a:t>Učitelia</a:t>
            </a:r>
          </a:p>
          <a:p>
            <a:pPr marL="576000" lvl="1" indent="0">
              <a:buNone/>
            </a:pPr>
            <a:r>
              <a:rPr sz="4000" smtClean="0">
                <a:solidFill>
                  <a:srgbClr val="FFC000"/>
                </a:solidFill>
              </a:rPr>
              <a:t>Sociálni pracovníci</a:t>
            </a:r>
          </a:p>
          <a:p>
            <a:pPr marL="576000" lvl="1" indent="0">
              <a:buNone/>
            </a:pPr>
            <a:r>
              <a:rPr sz="4000" smtClean="0">
                <a:solidFill>
                  <a:srgbClr val="FFC000"/>
                </a:solidFill>
              </a:rPr>
              <a:t>Psychológovia</a:t>
            </a:r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None/>
            </a:pPr>
            <a:r>
              <a:rPr sz="4000" dirty="0" smtClean="0">
                <a:solidFill>
                  <a:srgbClr val="FF0000"/>
                </a:solidFill>
              </a:rPr>
              <a:t>Centrum pedagogicko psychologického poradenstva a prevencie Dolný Kubín 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pPr marL="108000" indent="0">
              <a:buNone/>
            </a:pPr>
            <a:r>
              <a:rPr lang="sk-SK" sz="3600" dirty="0" err="1" smtClean="0">
                <a:solidFill>
                  <a:srgbClr val="FFC000"/>
                </a:solidFill>
              </a:rPr>
              <a:t>Adressa</a:t>
            </a:r>
            <a:r>
              <a:rPr lang="sk-SK" sz="3600" dirty="0" smtClean="0"/>
              <a:t>: J. </a:t>
            </a:r>
            <a:r>
              <a:rPr lang="sk-SK" sz="3600" dirty="0" err="1" smtClean="0"/>
              <a:t>Ťatliaka</a:t>
            </a:r>
            <a:r>
              <a:rPr lang="sk-SK" sz="3600" dirty="0" smtClean="0"/>
              <a:t> 2051/ 8</a:t>
            </a:r>
          </a:p>
          <a:p>
            <a:pPr marL="108000" indent="0">
              <a:buNone/>
            </a:pPr>
            <a:endParaRPr lang="sk-SK" sz="3600" dirty="0" smtClean="0"/>
          </a:p>
          <a:p>
            <a:pPr marL="108000" indent="0">
              <a:buNone/>
            </a:pPr>
            <a:r>
              <a:rPr lang="sk-SK" sz="3600" dirty="0" smtClean="0">
                <a:solidFill>
                  <a:srgbClr val="FFC000"/>
                </a:solidFill>
              </a:rPr>
              <a:t>Telefón</a:t>
            </a:r>
            <a:r>
              <a:rPr lang="sk-SK" sz="3600" dirty="0" smtClean="0"/>
              <a:t>:  043/ 586 21 07</a:t>
            </a:r>
          </a:p>
          <a:p>
            <a:pPr marL="108000" indent="0">
              <a:buNone/>
            </a:pPr>
            <a:endParaRPr lang="sk-SK" sz="3600" dirty="0" smtClean="0"/>
          </a:p>
          <a:p>
            <a:pPr marL="108000" indent="0">
              <a:buNone/>
            </a:pPr>
            <a:r>
              <a:rPr lang="sk-SK" sz="3600" dirty="0"/>
              <a:t> </a:t>
            </a:r>
            <a:r>
              <a:rPr lang="sk-SK" sz="3600" dirty="0" smtClean="0"/>
              <a:t>             </a:t>
            </a:r>
            <a:r>
              <a:rPr lang="sk-SK" sz="3600" dirty="0" smtClean="0"/>
              <a:t>0904 </a:t>
            </a:r>
            <a:r>
              <a:rPr lang="sk-SK" sz="3600" dirty="0" smtClean="0"/>
              <a:t>566 544</a:t>
            </a:r>
            <a:endParaRPr lang="sk-SK" sz="3600" dirty="0"/>
          </a:p>
          <a:p>
            <a:pPr marL="108000" indent="0">
              <a:buNone/>
            </a:pPr>
            <a:endParaRPr lang="sk-SK" sz="3600" dirty="0"/>
          </a:p>
          <a:p>
            <a:pPr marL="108000" indent="0">
              <a:buNone/>
            </a:pPr>
            <a:r>
              <a:rPr lang="sk-SK" sz="3600" dirty="0" smtClean="0">
                <a:solidFill>
                  <a:srgbClr val="FFC000"/>
                </a:solidFill>
              </a:rPr>
              <a:t>Email</a:t>
            </a:r>
            <a:r>
              <a:rPr lang="sk-SK" sz="3600" dirty="0" smtClean="0"/>
              <a:t>:     </a:t>
            </a:r>
            <a:r>
              <a:rPr lang="sk-SK" sz="3600" b="1" dirty="0" err="1" smtClean="0">
                <a:solidFill>
                  <a:schemeClr val="bg1">
                    <a:lumMod val="95000"/>
                  </a:schemeClr>
                </a:solidFill>
              </a:rPr>
              <a:t>cpppapdk@gmail.com</a:t>
            </a:r>
            <a:endParaRPr lang="sk-SK" sz="3600" b="1" dirty="0">
              <a:solidFill>
                <a:schemeClr val="bg1">
                  <a:lumMod val="95000"/>
                </a:schemeClr>
              </a:solidFill>
            </a:endParaRPr>
          </a:p>
          <a:p>
            <a:pPr marL="108000" indent="0">
              <a:buNone/>
            </a:pPr>
            <a:endParaRPr lang="sk-SK" sz="3600" dirty="0"/>
          </a:p>
          <a:p>
            <a:pPr marL="108000" indent="0">
              <a:buNone/>
            </a:pP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80137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79" y="282239"/>
            <a:ext cx="8607960" cy="6305910"/>
          </a:xfrm>
        </p:spPr>
        <p:txBody>
          <a:bodyPr/>
          <a:lstStyle/>
          <a:p>
            <a:pPr algn="ctr">
              <a:buNone/>
            </a:pPr>
            <a:r>
              <a:rPr lang="sk-SK" sz="4000" dirty="0" smtClean="0"/>
              <a:t>Bezplatná linka dôvery: </a:t>
            </a:r>
            <a:br>
              <a:rPr lang="sk-SK" sz="4000" dirty="0" smtClean="0"/>
            </a:br>
            <a:r>
              <a:rPr lang="sk-SK" sz="4000" dirty="0" smtClean="0">
                <a:solidFill>
                  <a:schemeClr val="accent6">
                    <a:lumMod val="75000"/>
                  </a:schemeClr>
                </a:solidFill>
              </a:rPr>
              <a:t>055/ 234 72 72</a:t>
            </a:r>
            <a:br>
              <a:rPr lang="sk-SK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sz="4000" smtClean="0"/>
              <a:t>Krízová linka pomoci:</a:t>
            </a:r>
            <a:br>
              <a:rPr sz="4000" smtClean="0"/>
            </a:br>
            <a:r>
              <a:rPr sz="4000" smtClean="0">
                <a:solidFill>
                  <a:schemeClr val="accent6">
                    <a:lumMod val="75000"/>
                  </a:schemeClr>
                </a:solidFill>
              </a:rPr>
              <a:t>0800 500 333</a:t>
            </a:r>
            <a:r>
              <a:rPr lang="sk-SK" sz="4000" dirty="0"/>
              <a:t/>
            </a:r>
            <a:br>
              <a:rPr lang="sk-SK" sz="4000" dirty="0"/>
            </a:br>
            <a:r>
              <a:rPr lang="sk-SK" sz="4000" dirty="0" smtClean="0"/>
              <a:t>Poradenská linka pre deti a mládež: </a:t>
            </a:r>
            <a:br>
              <a:rPr lang="sk-SK" sz="4000" dirty="0" smtClean="0"/>
            </a:br>
            <a:r>
              <a:rPr lang="sk-SK" sz="4000" dirty="0" smtClean="0">
                <a:solidFill>
                  <a:schemeClr val="accent6">
                    <a:lumMod val="75000"/>
                  </a:schemeClr>
                </a:solidFill>
              </a:rPr>
              <a:t>116 111 </a:t>
            </a:r>
            <a:br>
              <a:rPr lang="sk-SK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4000" dirty="0" smtClean="0"/>
              <a:t>(bezplatná služba)</a:t>
            </a:r>
            <a:br>
              <a:rPr lang="sk-SK" sz="4000" dirty="0" smtClean="0"/>
            </a:br>
            <a:r>
              <a:rPr sz="4000" smtClean="0">
                <a:solidFill>
                  <a:schemeClr val="accent6">
                    <a:lumMod val="75000"/>
                  </a:schemeClr>
                </a:solidFill>
              </a:rPr>
              <a:t>poradna@ipcko.sk</a:t>
            </a:r>
            <a:r>
              <a:rPr lang="sk-SK" sz="4000" u="sng" dirty="0"/>
              <a:t/>
            </a:r>
            <a:br>
              <a:rPr lang="sk-SK" sz="4000" u="sng" dirty="0"/>
            </a:br>
            <a:r>
              <a:rPr lang="sk-SK" sz="4000" u="sng" dirty="0" smtClean="0">
                <a:solidFill>
                  <a:schemeClr val="accent6">
                    <a:lumMod val="75000"/>
                  </a:schemeClr>
                </a:solidFill>
              </a:rPr>
              <a:t>potrebujem@pomoc.sk</a:t>
            </a:r>
            <a:endParaRPr lang="sk-SK" sz="40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219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None/>
            </a:pPr>
            <a:r>
              <a:rPr lang="sk-SK" sz="4000" dirty="0" smtClean="0"/>
              <a:t>Ďakujem za pozornosť</a:t>
            </a:r>
            <a:endParaRPr lang="sk-SK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9992" y="2267669"/>
            <a:ext cx="5688632" cy="34563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3957511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350814"/>
            <a:ext cx="8569325" cy="1143008"/>
          </a:xfrm>
        </p:spPr>
        <p:txBody>
          <a:bodyPr/>
          <a:lstStyle/>
          <a:p>
            <a:pPr>
              <a:buNone/>
            </a:pPr>
            <a:r>
              <a:rPr smtClean="0"/>
              <a:t>Zdroje: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156" y="1493821"/>
            <a:ext cx="7958169" cy="4721242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smtClean="0"/>
              <a:t>1. </a:t>
            </a:r>
            <a:r>
              <a:rPr lang="es-ES" dirty="0" smtClean="0"/>
              <a:t>N</a:t>
            </a:r>
            <a:r>
              <a:rPr smtClean="0"/>
              <a:t>akonečný</a:t>
            </a:r>
            <a:r>
              <a:rPr lang="es-ES" dirty="0" smtClean="0"/>
              <a:t>, </a:t>
            </a:r>
            <a:r>
              <a:rPr lang="es-ES" dirty="0" smtClean="0"/>
              <a:t>Milan. </a:t>
            </a:r>
            <a:r>
              <a:rPr lang="es-ES" i="1" dirty="0" smtClean="0"/>
              <a:t>Lidské emoce</a:t>
            </a:r>
            <a:r>
              <a:rPr lang="es-ES" dirty="0" smtClean="0"/>
              <a:t>. Praha : </a:t>
            </a:r>
            <a:r>
              <a:rPr lang="es-ES" dirty="0" smtClean="0"/>
              <a:t>Academia</a:t>
            </a:r>
            <a:r>
              <a:rPr lang="es-ES" dirty="0" smtClean="0"/>
              <a:t>, 2000. </a:t>
            </a:r>
            <a:r>
              <a:rPr smtClean="0"/>
              <a:t> </a:t>
            </a:r>
          </a:p>
          <a:p>
            <a:pPr marL="457200" indent="-457200" algn="just">
              <a:buAutoNum type="arabicPeriod"/>
            </a:pPr>
            <a:r>
              <a:rPr smtClean="0"/>
              <a:t>2. </a:t>
            </a:r>
            <a:r>
              <a:rPr smtClean="0"/>
              <a:t>Shapiro, L, E.: Emoční inteligence dítěte a její rozvoj. Praha, </a:t>
            </a:r>
            <a:r>
              <a:rPr smtClean="0"/>
              <a:t>Portál </a:t>
            </a:r>
            <a:r>
              <a:rPr smtClean="0"/>
              <a:t>1998</a:t>
            </a:r>
          </a:p>
          <a:p>
            <a:pPr marL="457200" indent="-457200" algn="just">
              <a:buAutoNum type="arabicPeriod"/>
            </a:pPr>
            <a:r>
              <a:rPr smtClean="0"/>
              <a:t>3.</a:t>
            </a:r>
            <a:r>
              <a:rPr smtClean="0"/>
              <a:t> Arrivé, Jean-Yves: Umění prožívat emoce. Portál, Praha </a:t>
            </a:r>
            <a:r>
              <a:rPr smtClean="0"/>
              <a:t>2004</a:t>
            </a:r>
            <a:r>
              <a:rPr smtClean="0"/>
              <a:t> </a:t>
            </a:r>
          </a:p>
          <a:p>
            <a:pPr marL="457200" indent="-457200" algn="just">
              <a:buAutoNum type="arabicPeriod"/>
            </a:pPr>
            <a:r>
              <a:rPr smtClean="0"/>
              <a:t>4. </a:t>
            </a:r>
            <a:r>
              <a:rPr smtClean="0"/>
              <a:t>Nakonečný, M.: Sociální psychologie. Academia Praha</a:t>
            </a:r>
            <a:r>
              <a:rPr smtClean="0"/>
              <a:t>, </a:t>
            </a:r>
            <a:r>
              <a:rPr smtClean="0"/>
              <a:t>2000</a:t>
            </a:r>
          </a:p>
          <a:p>
            <a:pPr marL="457200" indent="-457200" algn="just">
              <a:buAutoNum type="arabicPeriod"/>
            </a:pPr>
            <a:r>
              <a:rPr smtClean="0"/>
              <a:t>5.Internet: </a:t>
            </a:r>
            <a:r>
              <a:rPr u="sng" smtClean="0">
                <a:solidFill>
                  <a:srgbClr val="00B0F0"/>
                </a:solidFill>
                <a:hlinkClick r:id="rId2"/>
              </a:rPr>
              <a:t>www.ipcko.sk</a:t>
            </a:r>
            <a:r>
              <a:rPr smtClean="0"/>
              <a:t>,</a:t>
            </a:r>
            <a:r>
              <a:rPr smtClean="0"/>
              <a:t>     					    </a:t>
            </a:r>
            <a:r>
              <a:rPr smtClean="0">
                <a:hlinkClick r:id="rId3"/>
              </a:rPr>
              <a:t>www.krizovalinkapomoci.sk</a:t>
            </a:r>
            <a:endParaRPr smtClean="0"/>
          </a:p>
          <a:p>
            <a:pPr marL="457200" indent="-457200" algn="just">
              <a:buAutoNum type="arabicPeriod"/>
            </a:pP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algn="ctr">
              <a:buNone/>
            </a:pPr>
            <a:r>
              <a:rPr lang="sk-SK" sz="4000" dirty="0" smtClean="0"/>
              <a:t> </a:t>
            </a:r>
            <a:endParaRPr lang="sk-SK" sz="4000" dirty="0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325404" y="636565"/>
            <a:ext cx="9501254" cy="5047536"/>
          </a:xfrm>
        </p:spPr>
        <p:txBody>
          <a:bodyPr wrap="square"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sz="3600" smtClean="0">
                <a:solidFill>
                  <a:srgbClr val="FFC000"/>
                </a:solidFill>
              </a:rPr>
              <a:t>V každodennom živote prežívame vzťahy k okolitým veciam, javom a tieto vzťahy vyjadrujeme </a:t>
            </a:r>
          </a:p>
          <a:p>
            <a:pPr marL="0" indent="0">
              <a:buNone/>
            </a:pPr>
            <a:endParaRPr sz="600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sz="6000" smtClean="0">
                <a:solidFill>
                  <a:srgbClr val="FF0000"/>
                </a:solidFill>
              </a:rPr>
              <a:t>Emóciami </a:t>
            </a:r>
            <a:r>
              <a:rPr lang="sk-SK" sz="6000" dirty="0" smtClean="0">
                <a:solidFill>
                  <a:srgbClr val="FF0000"/>
                </a:solidFill>
              </a:rPr>
              <a:t>–</a:t>
            </a:r>
            <a:r>
              <a:rPr sz="6000" smtClean="0">
                <a:solidFill>
                  <a:srgbClr val="FF0000"/>
                </a:solidFill>
              </a:rPr>
              <a:t> citmi</a:t>
            </a:r>
          </a:p>
          <a:p>
            <a:pPr marL="0" indent="0">
              <a:buNone/>
            </a:pPr>
            <a:r>
              <a:rPr sz="2800" smtClean="0">
                <a:solidFill>
                  <a:srgbClr val="FFC000"/>
                </a:solidFill>
              </a:rPr>
              <a:t> </a:t>
            </a:r>
          </a:p>
          <a:p>
            <a:pPr marL="0" indent="0">
              <a:buNone/>
            </a:pPr>
            <a:r>
              <a:rPr lang="sk-SK" sz="3600" dirty="0" smtClean="0">
                <a:solidFill>
                  <a:srgbClr val="FFC000"/>
                </a:solidFill>
              </a:rPr>
              <a:t>S</a:t>
            </a:r>
            <a:r>
              <a:rPr sz="3600" smtClean="0">
                <a:solidFill>
                  <a:srgbClr val="FFC000"/>
                </a:solidFill>
              </a:rPr>
              <a:t>ú základnou a nenahraditeľnou súčasťou každého človeka</a:t>
            </a:r>
            <a:r>
              <a:rPr sz="2800" smtClean="0">
                <a:solidFill>
                  <a:srgbClr val="FFC000"/>
                </a:solidFill>
              </a:rPr>
              <a:t>.</a:t>
            </a:r>
            <a:endParaRPr lang="sk-SK" sz="36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None/>
            </a:pPr>
            <a:r>
              <a:rPr lang="sk-SK" sz="4000" dirty="0"/>
              <a:t> </a:t>
            </a:r>
            <a:r>
              <a:rPr lang="sk-SK" sz="4000" dirty="0" smtClean="0"/>
              <a:t> 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19832" y="350813"/>
            <a:ext cx="8793527" cy="6549307"/>
          </a:xfrm>
        </p:spPr>
        <p:txBody>
          <a:bodyPr/>
          <a:lstStyle/>
          <a:p>
            <a:pPr marL="108000" indent="0" algn="ctr">
              <a:buNone/>
            </a:pPr>
            <a:endParaRPr lang="sk-SK" dirty="0"/>
          </a:p>
          <a:p>
            <a:pPr marL="108000" indent="0" algn="ctr">
              <a:buNone/>
            </a:pPr>
            <a:r>
              <a:rPr lang="sk-SK" sz="6000" dirty="0" smtClean="0">
                <a:solidFill>
                  <a:srgbClr val="FF0000"/>
                </a:solidFill>
              </a:rPr>
              <a:t>EMÓCIE</a:t>
            </a:r>
            <a:endParaRPr lang="sk-SK" sz="6000" dirty="0" smtClean="0">
              <a:solidFill>
                <a:srgbClr val="FF0000"/>
              </a:solidFill>
            </a:endParaRPr>
          </a:p>
          <a:p>
            <a:pPr marL="108000" indent="0">
              <a:buNone/>
            </a:pPr>
            <a:endParaRPr lang="sk-SK" sz="1000" dirty="0" smtClean="0"/>
          </a:p>
          <a:p>
            <a:pPr>
              <a:buFontTx/>
              <a:buChar char="-"/>
            </a:pPr>
            <a:r>
              <a:rPr sz="3200" smtClean="0">
                <a:solidFill>
                  <a:srgbClr val="FFC000"/>
                </a:solidFill>
              </a:rPr>
              <a:t>vyjadrujeme nimi subjektívne zážitky pohody a nepohody, prijemných a nepríjemných zážitkov</a:t>
            </a:r>
          </a:p>
          <a:p>
            <a:pPr>
              <a:buFontTx/>
              <a:buChar char="-"/>
            </a:pPr>
            <a:endParaRPr sz="320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sz="3200" dirty="0" smtClean="0">
                <a:solidFill>
                  <a:srgbClr val="FFC000"/>
                </a:solidFill>
              </a:rPr>
              <a:t>u</a:t>
            </a:r>
            <a:r>
              <a:rPr sz="3200" smtClean="0">
                <a:solidFill>
                  <a:srgbClr val="FFC000"/>
                </a:solidFill>
              </a:rPr>
              <a:t>pozorňujú nás na situácie, ktorých by sme sa mali vyvarovať</a:t>
            </a:r>
          </a:p>
          <a:p>
            <a:pPr>
              <a:buFontTx/>
              <a:buChar char="-"/>
            </a:pPr>
            <a:endParaRPr sz="320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sz="3200" dirty="0" smtClean="0">
                <a:solidFill>
                  <a:srgbClr val="FFC000"/>
                </a:solidFill>
              </a:rPr>
              <a:t>s</a:t>
            </a:r>
            <a:r>
              <a:rPr sz="3200" smtClean="0">
                <a:solidFill>
                  <a:srgbClr val="FFC000"/>
                </a:solidFill>
              </a:rPr>
              <a:t>ú evolučne staršie ako rozumové správanie a z toho dôvodu sú ich prejavy silnejšie a ťažšie ovplyvniteľné</a:t>
            </a:r>
            <a:endParaRPr lang="sk-SK" sz="3200" dirty="0">
              <a:solidFill>
                <a:srgbClr val="FFC000"/>
              </a:solidFill>
            </a:endParaRPr>
          </a:p>
          <a:p>
            <a:pPr marL="108000" indent="0">
              <a:buNone/>
            </a:pP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108000" indent="0">
              <a:buNone/>
            </a:pP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10800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71422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512888" y="422275"/>
            <a:ext cx="8567737" cy="857250"/>
          </a:xfrm>
        </p:spPr>
        <p:txBody>
          <a:bodyPr/>
          <a:lstStyle/>
          <a:p>
            <a:pPr>
              <a:buNone/>
            </a:pPr>
            <a:r>
              <a:rPr lang="sk-SK" sz="4000" dirty="0" smtClean="0"/>
              <a:t> </a:t>
            </a:r>
            <a:r>
              <a:rPr sz="4800" smtClean="0">
                <a:solidFill>
                  <a:srgbClr val="FF0000"/>
                </a:solidFill>
              </a:rPr>
              <a:t>Vlastnosti emócii</a:t>
            </a:r>
            <a:endParaRPr lang="sk-SK" sz="4000" b="0" dirty="0"/>
          </a:p>
        </p:txBody>
      </p:sp>
      <p:sp>
        <p:nvSpPr>
          <p:cNvPr id="3" name="Podnadpis 2"/>
          <p:cNvSpPr>
            <a:spLocks noGrp="1"/>
          </p:cNvSpPr>
          <p:nvPr>
            <p:ph type="body" idx="4294967295"/>
          </p:nvPr>
        </p:nvSpPr>
        <p:spPr>
          <a:xfrm>
            <a:off x="253967" y="1422383"/>
            <a:ext cx="9572692" cy="5214974"/>
          </a:xfrm>
        </p:spPr>
        <p:txBody>
          <a:bodyPr/>
          <a:lstStyle/>
          <a:p>
            <a:pPr marL="108000" algn="just"/>
            <a:r>
              <a:rPr smtClean="0">
                <a:solidFill>
                  <a:srgbClr val="FFC000"/>
                </a:solidFill>
              </a:rPr>
              <a:t> </a:t>
            </a:r>
            <a:r>
              <a:rPr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subjektivita</a:t>
            </a:r>
            <a:r>
              <a:rPr smtClean="0">
                <a:solidFill>
                  <a:srgbClr val="FFC000"/>
                </a:solidFill>
              </a:rPr>
              <a:t> -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dirty="0" smtClean="0">
                <a:solidFill>
                  <a:srgbClr val="FFC000"/>
                </a:solidFill>
              </a:rPr>
              <a:t>na rovnaké situácie </a:t>
            </a:r>
            <a:r>
              <a:rPr smtClean="0">
                <a:solidFill>
                  <a:srgbClr val="FFC000"/>
                </a:solidFill>
              </a:rPr>
              <a:t> môžu rôzni </a:t>
            </a:r>
            <a:r>
              <a:rPr smtClean="0">
                <a:solidFill>
                  <a:srgbClr val="FFC000"/>
                </a:solidFill>
              </a:rPr>
              <a:t>jedinci </a:t>
            </a:r>
            <a:r>
              <a:rPr smtClean="0">
                <a:solidFill>
                  <a:srgbClr val="FFC000"/>
                </a:solidFill>
              </a:rPr>
              <a:t>reagovať rôznymi emóciami</a:t>
            </a:r>
          </a:p>
          <a:p>
            <a:pPr marL="108000" algn="just"/>
            <a:endParaRPr smtClean="0">
              <a:solidFill>
                <a:srgbClr val="FFC000"/>
              </a:solidFill>
            </a:endParaRPr>
          </a:p>
          <a:p>
            <a:pPr marL="108000" algn="just"/>
            <a:r>
              <a:rPr smtClean="0">
                <a:solidFill>
                  <a:srgbClr val="FFC000"/>
                </a:solidFill>
              </a:rPr>
              <a:t> </a:t>
            </a:r>
            <a:r>
              <a:rPr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spontánnoť</a:t>
            </a:r>
            <a:r>
              <a:rPr smtClean="0">
                <a:solidFill>
                  <a:srgbClr val="FFC000"/>
                </a:solidFill>
              </a:rPr>
              <a:t> </a:t>
            </a:r>
            <a:r>
              <a:rPr lang="sk-SK" dirty="0" smtClean="0">
                <a:solidFill>
                  <a:srgbClr val="FFC000"/>
                </a:solidFill>
              </a:rPr>
              <a:t>–</a:t>
            </a:r>
            <a:r>
              <a:rPr smtClean="0">
                <a:solidFill>
                  <a:srgbClr val="FFC000"/>
                </a:solidFill>
              </a:rPr>
              <a:t> sú spúšťane samovoľne, s nízkou možnosťou ich ovplyvňovania rozumom</a:t>
            </a:r>
          </a:p>
          <a:p>
            <a:pPr marL="108000" algn="just"/>
            <a:endParaRPr smtClean="0">
              <a:solidFill>
                <a:srgbClr val="FFC000"/>
              </a:solidFill>
            </a:endParaRPr>
          </a:p>
          <a:p>
            <a:pPr marL="108000" algn="just"/>
            <a:r>
              <a:rPr smtClean="0">
                <a:solidFill>
                  <a:srgbClr val="FFC000"/>
                </a:solidFill>
              </a:rPr>
              <a:t> </a:t>
            </a:r>
            <a:r>
              <a:rPr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predmetnosť</a:t>
            </a:r>
            <a:r>
              <a:rPr smtClean="0">
                <a:solidFill>
                  <a:srgbClr val="FFC000"/>
                </a:solidFill>
              </a:rPr>
              <a:t> </a:t>
            </a:r>
            <a:r>
              <a:rPr lang="sk-SK" dirty="0" smtClean="0">
                <a:solidFill>
                  <a:srgbClr val="FFC000"/>
                </a:solidFill>
              </a:rPr>
              <a:t>–</a:t>
            </a:r>
            <a:r>
              <a:rPr smtClean="0">
                <a:solidFill>
                  <a:srgbClr val="FFC000"/>
                </a:solidFill>
              </a:rPr>
              <a:t> vzťahujú sa ku konkrétnemu zážitku</a:t>
            </a:r>
          </a:p>
          <a:p>
            <a:pPr marL="108000" algn="just"/>
            <a:endParaRPr smtClean="0">
              <a:solidFill>
                <a:srgbClr val="FFC000"/>
              </a:solidFill>
            </a:endParaRPr>
          </a:p>
          <a:p>
            <a:pPr marL="108000" algn="just"/>
            <a:r>
              <a:rPr smtClean="0">
                <a:solidFill>
                  <a:srgbClr val="FFC000"/>
                </a:solidFill>
              </a:rPr>
              <a:t> </a:t>
            </a:r>
            <a:r>
              <a:rPr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aktuálnosť</a:t>
            </a:r>
            <a:r>
              <a:rPr smtClean="0">
                <a:solidFill>
                  <a:srgbClr val="FFC000"/>
                </a:solidFill>
              </a:rPr>
              <a:t> </a:t>
            </a:r>
            <a:r>
              <a:rPr lang="sk-SK" dirty="0" smtClean="0">
                <a:solidFill>
                  <a:srgbClr val="FFC000"/>
                </a:solidFill>
              </a:rPr>
              <a:t>–</a:t>
            </a:r>
            <a:r>
              <a:rPr smtClean="0">
                <a:solidFill>
                  <a:srgbClr val="FFC000"/>
                </a:solidFill>
              </a:rPr>
              <a:t> odohrávajú sa bezprostredne, okamžite</a:t>
            </a:r>
          </a:p>
          <a:p>
            <a:pPr marL="108000" algn="just"/>
            <a:endParaRPr smtClean="0">
              <a:solidFill>
                <a:srgbClr val="FFC000"/>
              </a:solidFill>
            </a:endParaRPr>
          </a:p>
          <a:p>
            <a:pPr marL="108000" algn="just"/>
            <a:r>
              <a:rPr smtClean="0">
                <a:solidFill>
                  <a:srgbClr val="FFC000"/>
                </a:solidFill>
              </a:rPr>
              <a:t> </a:t>
            </a:r>
            <a:r>
              <a:rPr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polarita</a:t>
            </a:r>
            <a:r>
              <a:rPr smtClean="0">
                <a:solidFill>
                  <a:srgbClr val="FFC000"/>
                </a:solidFill>
              </a:rPr>
              <a:t> </a:t>
            </a:r>
            <a:r>
              <a:rPr lang="sk-SK" dirty="0" smtClean="0">
                <a:solidFill>
                  <a:srgbClr val="FFC000"/>
                </a:solidFill>
              </a:rPr>
              <a:t>–</a:t>
            </a:r>
            <a:r>
              <a:rPr smtClean="0">
                <a:solidFill>
                  <a:srgbClr val="FFC000"/>
                </a:solidFill>
              </a:rPr>
              <a:t> možno ich vymedziť na pozitívne a negatívne</a:t>
            </a:r>
          </a:p>
          <a:p>
            <a:pPr marL="108000" algn="just"/>
            <a:endParaRPr smtClean="0">
              <a:solidFill>
                <a:srgbClr val="FFC000"/>
              </a:solidFill>
            </a:endParaRPr>
          </a:p>
          <a:p>
            <a:pPr marL="108000" algn="just"/>
            <a:endParaRPr sz="3600" smtClean="0">
              <a:solidFill>
                <a:srgbClr val="FFC000"/>
              </a:solidFill>
            </a:endParaRPr>
          </a:p>
          <a:p>
            <a:pPr marL="108000" algn="just"/>
            <a:endParaRPr lang="sk-SK" sz="3600" dirty="0" smtClean="0">
              <a:solidFill>
                <a:srgbClr val="FFC000"/>
              </a:solidFill>
            </a:endParaRPr>
          </a:p>
          <a:p>
            <a:pPr marL="108000" algn="just"/>
            <a:endParaRPr lang="sk-SK" dirty="0" smtClean="0"/>
          </a:p>
          <a:p>
            <a:pPr marL="108000" algn="just"/>
            <a:endParaRPr lang="sk-SK" dirty="0"/>
          </a:p>
          <a:p>
            <a:pPr marL="108000" algn="just"/>
            <a:endParaRPr lang="sk-SK" dirty="0"/>
          </a:p>
          <a:p>
            <a:pPr marL="108000" algn="just"/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k-SK" sz="3600" dirty="0" smtClean="0"/>
          </a:p>
          <a:p>
            <a:pPr marL="108000" algn="just"/>
            <a:endParaRPr lang="sk-SK" dirty="0"/>
          </a:p>
          <a:p>
            <a:pPr marL="108000" algn="just"/>
            <a:endParaRPr lang="sk-SK" dirty="0" smtClean="0"/>
          </a:p>
          <a:p>
            <a:pPr marL="108000" algn="just"/>
            <a:endParaRPr lang="sk-SK" dirty="0"/>
          </a:p>
          <a:p>
            <a:pPr algn="just"/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28276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79" y="107430"/>
            <a:ext cx="8607960" cy="1296144"/>
          </a:xfrm>
        </p:spPr>
        <p:txBody>
          <a:bodyPr/>
          <a:lstStyle/>
          <a:p>
            <a:pPr algn="ctr">
              <a:buNone/>
            </a:pPr>
            <a:r>
              <a:rPr sz="4800" smtClean="0">
                <a:solidFill>
                  <a:srgbClr val="FF0000"/>
                </a:solidFill>
              </a:rPr>
              <a:t> Môžeme </a:t>
            </a:r>
            <a:r>
              <a:rPr sz="4800" smtClean="0">
                <a:solidFill>
                  <a:srgbClr val="FF0000"/>
                </a:solidFill>
              </a:rPr>
              <a:t>ich </a:t>
            </a:r>
            <a:r>
              <a:rPr sz="4800" smtClean="0">
                <a:solidFill>
                  <a:srgbClr val="FF0000"/>
                </a:solidFill>
              </a:rPr>
              <a:t>rozdeliť: </a:t>
            </a: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768" y="1403573"/>
            <a:ext cx="9793088" cy="5688632"/>
          </a:xfrm>
        </p:spPr>
        <p:txBody>
          <a:bodyPr/>
          <a:lstStyle/>
          <a:p>
            <a:pPr marL="108000" indent="0">
              <a:buNone/>
            </a:pPr>
            <a:r>
              <a:rPr lang="sk-SK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Primárne, nižšie emócie - </a:t>
            </a:r>
            <a:r>
              <a:rPr lang="sk-SK" sz="3600" dirty="0" smtClean="0">
                <a:solidFill>
                  <a:srgbClr val="FFC000"/>
                </a:solidFill>
              </a:rPr>
              <a:t>strach, hnev, radosť, smútok, dôvera, očakávanie, prekvapenie, a. pod.</a:t>
            </a:r>
          </a:p>
          <a:p>
            <a:pPr marL="108000" indent="0">
              <a:buNone/>
            </a:pPr>
            <a:endParaRPr sz="3600" smtClean="0">
              <a:solidFill>
                <a:srgbClr val="FFC000"/>
              </a:solidFill>
            </a:endParaRPr>
          </a:p>
          <a:p>
            <a:pPr marL="108000" indent="0">
              <a:buNone/>
            </a:pPr>
            <a:r>
              <a:rPr sz="360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Sekundárne, vyššie emócie </a:t>
            </a:r>
            <a:r>
              <a:rPr lang="sk-SK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–</a:t>
            </a:r>
            <a:r>
              <a:rPr sz="360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sz="3600" smtClean="0">
                <a:solidFill>
                  <a:srgbClr val="FFC000"/>
                </a:solidFill>
              </a:rPr>
              <a:t>sú </a:t>
            </a:r>
            <a:r>
              <a:rPr sz="3600" smtClean="0">
                <a:solidFill>
                  <a:srgbClr val="FFC000"/>
                </a:solidFill>
              </a:rPr>
              <a:t>vlastné iba človeku, sú trvalejšie a sú to napríklad solidarita, sympatia, krása, zodpovednosť, pocit viny</a:t>
            </a:r>
            <a:endParaRPr sz="36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50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79" y="282240"/>
            <a:ext cx="8607960" cy="1049325"/>
          </a:xfrm>
        </p:spPr>
        <p:txBody>
          <a:bodyPr/>
          <a:lstStyle/>
          <a:p>
            <a:pPr algn="ctr">
              <a:buNone/>
            </a:pPr>
            <a:r>
              <a:rPr sz="4800" dirty="0" smtClean="0">
                <a:solidFill>
                  <a:srgbClr val="FF0000"/>
                </a:solidFill>
              </a:rPr>
              <a:t>Ako je to vo vašom veku?</a:t>
            </a: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40879" y="1259558"/>
            <a:ext cx="8772480" cy="5640562"/>
          </a:xfrm>
        </p:spPr>
        <p:txBody>
          <a:bodyPr/>
          <a:lstStyle/>
          <a:p>
            <a:r>
              <a:rPr sz="3200" dirty="0" smtClean="0">
                <a:solidFill>
                  <a:srgbClr val="FFC000"/>
                </a:solidFill>
              </a:rPr>
              <a:t>Prechádzate z obdobia dieťaťa do obdobia dospelého človeka</a:t>
            </a:r>
          </a:p>
          <a:p>
            <a:endParaRPr sz="3200" dirty="0" smtClean="0">
              <a:solidFill>
                <a:srgbClr val="FFC000"/>
              </a:solidFill>
            </a:endParaRPr>
          </a:p>
          <a:p>
            <a:r>
              <a:rPr sz="3200" dirty="0" smtClean="0">
                <a:solidFill>
                  <a:srgbClr val="FFC000"/>
                </a:solidFill>
              </a:rPr>
              <a:t>Ste hĺbavejší, citlivejší, rozmýšľate o vzťahoch, budúcnosti atď. – reagujete prudšie, búrlivejšie, </a:t>
            </a:r>
          </a:p>
          <a:p>
            <a:endParaRPr sz="3200" dirty="0">
              <a:solidFill>
                <a:srgbClr val="FFC000"/>
              </a:solidFill>
            </a:endParaRPr>
          </a:p>
          <a:p>
            <a:r>
              <a:rPr sz="3200" dirty="0" smtClean="0">
                <a:solidFill>
                  <a:srgbClr val="FFC000"/>
                </a:solidFill>
              </a:rPr>
              <a:t>Vo vzťahoch k dospelým ste kritickejší</a:t>
            </a:r>
          </a:p>
          <a:p>
            <a:endParaRPr sz="3200" dirty="0" smtClean="0">
              <a:solidFill>
                <a:srgbClr val="FFC000"/>
              </a:solidFill>
            </a:endParaRPr>
          </a:p>
          <a:p>
            <a:r>
              <a:rPr sz="3200" dirty="0" smtClean="0">
                <a:solidFill>
                  <a:srgbClr val="FFC000"/>
                </a:solidFill>
              </a:rPr>
              <a:t>Učíte sa ako využiť emócie vo svoj prospech a prospech blízkych ľudí </a:t>
            </a:r>
          </a:p>
          <a:p>
            <a:endParaRPr lang="sk-SK" sz="3200" dirty="0" smtClean="0"/>
          </a:p>
          <a:p>
            <a:pPr marL="108000" indent="0">
              <a:buNone/>
            </a:pPr>
            <a:endParaRPr lang="sk-SK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72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647824" y="971525"/>
            <a:ext cx="8784976" cy="53285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3600" dirty="0">
                <a:solidFill>
                  <a:schemeClr val="accent1"/>
                </a:solidFill>
              </a:rPr>
              <a:t>Silné emócie bránia racionálnemu mysleniu a reálnemu pohľadu na situáciu a môžu spôsobiť mnoho medziľudských problémov.</a:t>
            </a:r>
          </a:p>
        </p:txBody>
      </p:sp>
    </p:spTree>
    <p:extLst>
      <p:ext uri="{BB962C8B-B14F-4D97-AF65-F5344CB8AC3E}">
        <p14:creationId xmlns:p14="http://schemas.microsoft.com/office/powerpoint/2010/main" xmlns="" val="2448504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79" y="282240"/>
            <a:ext cx="8607960" cy="905309"/>
          </a:xfrm>
        </p:spPr>
        <p:txBody>
          <a:bodyPr/>
          <a:lstStyle/>
          <a:p>
            <a:pPr algn="ctr">
              <a:buNone/>
            </a:pPr>
            <a:r>
              <a:rPr sz="4800" dirty="0" smtClean="0">
                <a:solidFill>
                  <a:srgbClr val="FF0000"/>
                </a:solidFill>
              </a:rPr>
              <a:t>Je dôležité: </a:t>
            </a:r>
            <a:r>
              <a:rPr sz="4800" dirty="0">
                <a:solidFill>
                  <a:srgbClr val="FF0000"/>
                </a:solidFill>
              </a:rPr>
              <a:t/>
            </a:r>
            <a:br>
              <a:rPr sz="4800" dirty="0">
                <a:solidFill>
                  <a:srgbClr val="FF0000"/>
                </a:solidFill>
              </a:rPr>
            </a:br>
            <a:r>
              <a:rPr lang="sk-SK" sz="3600" dirty="0" smtClean="0"/>
              <a:t> 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9269" y="1115541"/>
            <a:ext cx="9792841" cy="5832648"/>
          </a:xfrm>
        </p:spPr>
        <p:txBody>
          <a:bodyPr/>
          <a:lstStyle/>
          <a:p>
            <a:pPr marL="108000" indent="0">
              <a:buNone/>
            </a:pPr>
            <a:r>
              <a:rPr dirty="0" smtClean="0">
                <a:solidFill>
                  <a:srgbClr val="FFC000"/>
                </a:solidFill>
              </a:rPr>
              <a:t>1. </a:t>
            </a:r>
            <a:r>
              <a:rPr dirty="0" smtClean="0">
                <a:solidFill>
                  <a:srgbClr val="FF0000"/>
                </a:solidFill>
              </a:rPr>
              <a:t>Uvedomiť si</a:t>
            </a:r>
            <a:r>
              <a:rPr dirty="0" smtClean="0">
                <a:solidFill>
                  <a:srgbClr val="FFC000"/>
                </a:solidFill>
              </a:rPr>
              <a:t>, že každý z nás prežíva emócie,  prijať ich.</a:t>
            </a:r>
          </a:p>
          <a:p>
            <a:pPr>
              <a:buNone/>
            </a:pPr>
            <a:endParaRPr dirty="0" smtClean="0">
              <a:solidFill>
                <a:srgbClr val="FFC000"/>
              </a:solidFill>
            </a:endParaRPr>
          </a:p>
          <a:p>
            <a:pPr marL="108000" indent="0">
              <a:buNone/>
            </a:pPr>
            <a:r>
              <a:rPr dirty="0">
                <a:solidFill>
                  <a:srgbClr val="FFC000"/>
                </a:solidFill>
              </a:rPr>
              <a:t>2. </a:t>
            </a:r>
            <a:r>
              <a:rPr dirty="0">
                <a:solidFill>
                  <a:srgbClr val="FF0000"/>
                </a:solidFill>
              </a:rPr>
              <a:t>Preskúmať ich </a:t>
            </a:r>
            <a:r>
              <a:rPr dirty="0">
                <a:solidFill>
                  <a:srgbClr val="FFC000"/>
                </a:solidFill>
              </a:rPr>
              <a:t>– </a:t>
            </a:r>
            <a:r>
              <a:rPr b="1" dirty="0">
                <a:solidFill>
                  <a:srgbClr val="00B0F0"/>
                </a:solidFill>
              </a:rPr>
              <a:t>čo o mne a o iných hovoria, čo v súvislosti s nimi prežívam</a:t>
            </a:r>
            <a:r>
              <a:rPr dirty="0">
                <a:solidFill>
                  <a:srgbClr val="FFC000"/>
                </a:solidFill>
              </a:rPr>
              <a:t> (napr. som rozrušený, som v napätí, čo to znamená: „Aha, je to jasné hrozí mi, že budem </a:t>
            </a:r>
            <a:r>
              <a:rPr dirty="0" smtClean="0">
                <a:solidFill>
                  <a:srgbClr val="FFC000"/>
                </a:solidFill>
              </a:rPr>
              <a:t>odpovedať </a:t>
            </a:r>
            <a:r>
              <a:rPr dirty="0">
                <a:solidFill>
                  <a:srgbClr val="FFC000"/>
                </a:solidFill>
              </a:rPr>
              <a:t>a nie som pripravený...“Alebo, som v napätí, čo sa deje: „Aha, spolužiak </a:t>
            </a:r>
            <a:r>
              <a:rPr dirty="0" smtClean="0">
                <a:solidFill>
                  <a:srgbClr val="FFC000"/>
                </a:solidFill>
              </a:rPr>
              <a:t> (rodič, učiteľ ...) hovorí </a:t>
            </a:r>
            <a:r>
              <a:rPr dirty="0">
                <a:solidFill>
                  <a:srgbClr val="FFC000"/>
                </a:solidFill>
              </a:rPr>
              <a:t>niečo s čím </a:t>
            </a:r>
            <a:r>
              <a:rPr dirty="0" smtClean="0">
                <a:solidFill>
                  <a:srgbClr val="FFC000"/>
                </a:solidFill>
              </a:rPr>
              <a:t>nesúhlasím, čo mi </a:t>
            </a:r>
            <a:r>
              <a:rPr dirty="0">
                <a:solidFill>
                  <a:srgbClr val="FFC000"/>
                </a:solidFill>
              </a:rPr>
              <a:t>vadí</a:t>
            </a:r>
            <a:r>
              <a:rPr dirty="0" smtClean="0">
                <a:solidFill>
                  <a:srgbClr val="FFC000"/>
                </a:solidFill>
              </a:rPr>
              <a:t>“.</a:t>
            </a:r>
            <a:endParaRPr dirty="0">
              <a:solidFill>
                <a:srgbClr val="FFC000"/>
              </a:solidFill>
            </a:endParaRPr>
          </a:p>
          <a:p>
            <a:pPr>
              <a:buNone/>
            </a:pPr>
            <a:endParaRPr dirty="0" smtClean="0">
              <a:solidFill>
                <a:srgbClr val="FFC000"/>
              </a:solidFill>
            </a:endParaRPr>
          </a:p>
          <a:p>
            <a:pPr marL="108000" indent="0">
              <a:buNone/>
            </a:pPr>
            <a:r>
              <a:rPr dirty="0">
                <a:solidFill>
                  <a:srgbClr val="FFC000"/>
                </a:solidFill>
              </a:rPr>
              <a:t>3</a:t>
            </a:r>
            <a:r>
              <a:rPr dirty="0" smtClean="0">
                <a:solidFill>
                  <a:srgbClr val="FFC000"/>
                </a:solidFill>
              </a:rPr>
              <a:t>. </a:t>
            </a:r>
            <a:r>
              <a:rPr dirty="0" smtClean="0">
                <a:solidFill>
                  <a:srgbClr val="FF0000"/>
                </a:solidFill>
              </a:rPr>
              <a:t>Negatívne emócie korigovať </a:t>
            </a:r>
            <a:r>
              <a:rPr dirty="0" smtClean="0">
                <a:solidFill>
                  <a:srgbClr val="FFC000"/>
                </a:solidFill>
              </a:rPr>
              <a:t>– nie v zmysle potláčania, ale konštruktívneho, sociálne </a:t>
            </a:r>
            <a:r>
              <a:rPr smtClean="0">
                <a:solidFill>
                  <a:srgbClr val="FFC000"/>
                </a:solidFill>
              </a:rPr>
              <a:t>prijateľného </a:t>
            </a:r>
            <a:r>
              <a:rPr smtClean="0">
                <a:solidFill>
                  <a:srgbClr val="FFC000"/>
                </a:solidFill>
              </a:rPr>
              <a:t>vyjadrenia.</a:t>
            </a:r>
            <a:endParaRPr dirty="0" smtClean="0">
              <a:solidFill>
                <a:srgbClr val="FFC000"/>
              </a:solidFill>
            </a:endParaRPr>
          </a:p>
          <a:p>
            <a:pPr marL="108000" indent="0">
              <a:buNone/>
            </a:pPr>
            <a:endParaRPr dirty="0">
              <a:solidFill>
                <a:srgbClr val="FFC000"/>
              </a:solidFill>
            </a:endParaRPr>
          </a:p>
          <a:p>
            <a:pPr marL="108000" indent="0">
              <a:buNone/>
            </a:pPr>
            <a:r>
              <a:rPr dirty="0" smtClean="0">
                <a:solidFill>
                  <a:srgbClr val="FFC000"/>
                </a:solidFill>
              </a:rPr>
              <a:t>4</a:t>
            </a:r>
            <a:r>
              <a:rPr dirty="0" smtClean="0">
                <a:solidFill>
                  <a:srgbClr val="FF0000"/>
                </a:solidFill>
              </a:rPr>
              <a:t>. Komunikovať </a:t>
            </a:r>
            <a:r>
              <a:rPr dirty="0" smtClean="0">
                <a:solidFill>
                  <a:srgbClr val="FFC000"/>
                </a:solidFill>
              </a:rPr>
              <a:t>– efektívnejšie </a:t>
            </a:r>
            <a:r>
              <a:rPr dirty="0">
                <a:solidFill>
                  <a:srgbClr val="FFC000"/>
                </a:solidFill>
              </a:rPr>
              <a:t>je počkať, kým emócia </a:t>
            </a:r>
            <a:r>
              <a:rPr dirty="0" smtClean="0">
                <a:solidFill>
                  <a:srgbClr val="FFC000"/>
                </a:solidFill>
              </a:rPr>
              <a:t>„opadne“ </a:t>
            </a:r>
            <a:r>
              <a:rPr dirty="0">
                <a:solidFill>
                  <a:srgbClr val="FFC000"/>
                </a:solidFill>
              </a:rPr>
              <a:t>a následne </a:t>
            </a:r>
            <a:r>
              <a:rPr dirty="0" smtClean="0">
                <a:solidFill>
                  <a:srgbClr val="FFC000"/>
                </a:solidFill>
              </a:rPr>
              <a:t>problém komunikovať,  primerane vyjadriť </a:t>
            </a:r>
            <a:r>
              <a:rPr smtClean="0">
                <a:solidFill>
                  <a:srgbClr val="FFC000"/>
                </a:solidFill>
              </a:rPr>
              <a:t>svoj </a:t>
            </a:r>
            <a:r>
              <a:rPr smtClean="0">
                <a:solidFill>
                  <a:srgbClr val="FFC000"/>
                </a:solidFill>
              </a:rPr>
              <a:t>názor</a:t>
            </a:r>
            <a:r>
              <a:rPr smtClean="0">
                <a:solidFill>
                  <a:srgbClr val="FFC000"/>
                </a:solidFill>
              </a:rPr>
              <a:t> (</a:t>
            </a:r>
            <a:r>
              <a:rPr b="1" smtClean="0">
                <a:solidFill>
                  <a:srgbClr val="00B0F0"/>
                </a:solidFill>
              </a:rPr>
              <a:t>Ja </a:t>
            </a:r>
            <a:r>
              <a:rPr b="1" smtClean="0">
                <a:solidFill>
                  <a:srgbClr val="00B0F0"/>
                </a:solidFill>
              </a:rPr>
              <a:t>výrok, Ty výrok</a:t>
            </a:r>
            <a:r>
              <a:rPr smtClean="0">
                <a:solidFill>
                  <a:srgbClr val="FFC000"/>
                </a:solidFill>
              </a:rPr>
              <a:t>). </a:t>
            </a:r>
            <a:endParaRPr dirty="0" smtClean="0">
              <a:solidFill>
                <a:srgbClr val="FFC000"/>
              </a:solidFill>
            </a:endParaRPr>
          </a:p>
          <a:p>
            <a:pPr marL="108000" indent="0">
              <a:buNone/>
            </a:pPr>
            <a:endParaRPr lang="sk-SK" dirty="0"/>
          </a:p>
          <a:p>
            <a:pPr marL="10800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12751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79" y="282240"/>
            <a:ext cx="8607960" cy="977317"/>
          </a:xfrm>
        </p:spPr>
        <p:txBody>
          <a:bodyPr/>
          <a:lstStyle/>
          <a:p>
            <a:pPr algn="ctr">
              <a:buNone/>
            </a:pPr>
            <a:r>
              <a:rPr sz="4800" dirty="0" smtClean="0">
                <a:solidFill>
                  <a:srgbClr val="FF0000"/>
                </a:solidFill>
              </a:rPr>
              <a:t>Ako na to?</a:t>
            </a: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5776" y="1259557"/>
            <a:ext cx="9297583" cy="5184575"/>
          </a:xfrm>
        </p:spPr>
        <p:txBody>
          <a:bodyPr/>
          <a:lstStyle/>
          <a:p>
            <a:pPr marL="108000" indent="0"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dirty="0" smtClean="0">
                <a:solidFill>
                  <a:srgbClr val="FFC000"/>
                </a:solidFill>
              </a:rPr>
              <a:t>Nádych - výdych (opakovane), ak je to možné napijem sa, hýbem sa...</a:t>
            </a:r>
          </a:p>
          <a:p>
            <a:pPr marL="108000" indent="0">
              <a:buNone/>
            </a:pPr>
            <a:endParaRPr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dirty="0" smtClean="0">
                <a:solidFill>
                  <a:srgbClr val="FFC000"/>
                </a:solidFill>
              </a:rPr>
              <a:t>Povedať si čarovnú formulku: napr. zvládnem to, mám na to, som dobrý, </a:t>
            </a:r>
            <a:r>
              <a:rPr dirty="0" smtClean="0">
                <a:solidFill>
                  <a:srgbClr val="00B0F0"/>
                </a:solidFill>
              </a:rPr>
              <a:t>pozitívne myslieť</a:t>
            </a:r>
          </a:p>
          <a:p>
            <a:pPr marL="108000" indent="0">
              <a:buNone/>
            </a:pPr>
            <a:endParaRPr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dirty="0" smtClean="0">
                <a:solidFill>
                  <a:srgbClr val="FFC000"/>
                </a:solidFill>
              </a:rPr>
              <a:t>Nechať odznieť prvý nápor napätia (napr. narátať do desať) </a:t>
            </a:r>
          </a:p>
          <a:p>
            <a:pPr>
              <a:buFontTx/>
              <a:buChar char="-"/>
            </a:pPr>
            <a:endParaRPr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dirty="0" smtClean="0">
                <a:solidFill>
                  <a:srgbClr val="FFC000"/>
                </a:solidFill>
              </a:rPr>
              <a:t>Napísať svoje pocity, čo prežívam na papier</a:t>
            </a:r>
          </a:p>
          <a:p>
            <a:pPr marL="108000" indent="0">
              <a:buNone/>
            </a:pPr>
            <a:endParaRPr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dirty="0" smtClean="0">
                <a:solidFill>
                  <a:srgbClr val="FFC000"/>
                </a:solidFill>
              </a:rPr>
              <a:t>Relaxačné aktivity – napr. zabehať si, hudba, kreslenie, prechádzka v prírode</a:t>
            </a:r>
            <a:endParaRPr dirty="0">
              <a:solidFill>
                <a:srgbClr val="FFC000"/>
              </a:solidFill>
            </a:endParaRPr>
          </a:p>
          <a:p>
            <a:pPr marL="108000" indent="0">
              <a:buNone/>
            </a:pPr>
            <a:endParaRPr lang="sk-SK" sz="1600" dirty="0" smtClean="0"/>
          </a:p>
          <a:p>
            <a:pPr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290706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-dark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559</Words>
  <Application>Microsoft Office PowerPoint</Application>
  <PresentationFormat>Vlastná</PresentationFormat>
  <Paragraphs>104</Paragraphs>
  <Slides>15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lyt-darkblue</vt:lpstr>
      <vt:lpstr>  PhDr. Anton Sojčák   Mgr. Anna Synáková</vt:lpstr>
      <vt:lpstr> </vt:lpstr>
      <vt:lpstr>  </vt:lpstr>
      <vt:lpstr> Vlastnosti emócii</vt:lpstr>
      <vt:lpstr> Môžeme ich rozdeliť: </vt:lpstr>
      <vt:lpstr>Ako je to vo vašom veku?</vt:lpstr>
      <vt:lpstr>Snímka 7</vt:lpstr>
      <vt:lpstr>Je dôležité:   </vt:lpstr>
      <vt:lpstr>Ako na to?</vt:lpstr>
      <vt:lpstr>Snímka 10</vt:lpstr>
      <vt:lpstr>Kto vám môže pomôcť?</vt:lpstr>
      <vt:lpstr>Centrum pedagogicko psychologického poradenstva a prevencie Dolný Kubín </vt:lpstr>
      <vt:lpstr>Bezplatná linka dôvery:  055/ 234 72 72 Krízová linka pomoci: 0800 500 333 Poradenská linka pre deti a mládež:  116 111  (bezplatná služba) poradna@ipcko.sk potrebujem@pomoc.sk</vt:lpstr>
      <vt:lpstr>Ďakujem za pozornosť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Emócie – nemusíme sa ich báť!?</dc:title>
  <dc:creator>riaditeľ</dc:creator>
  <cp:lastModifiedBy>work</cp:lastModifiedBy>
  <cp:revision>111</cp:revision>
  <dcterms:created xsi:type="dcterms:W3CDTF">2019-03-05T14:11:13Z</dcterms:created>
  <dcterms:modified xsi:type="dcterms:W3CDTF">2021-03-25T10:45:50Z</dcterms:modified>
</cp:coreProperties>
</file>